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Lato" charset="1" panose="020F0502020204030203"/>
      <p:regular r:id="rId12"/>
    </p:embeddedFont>
    <p:embeddedFont>
      <p:font typeface="Lato Bold" charset="1" panose="020F0502020204030203"/>
      <p:regular r:id="rId13"/>
    </p:embeddedFont>
    <p:embeddedFont>
      <p:font typeface="Lato Italics" charset="1" panose="020F0502020204030203"/>
      <p:regular r:id="rId14"/>
    </p:embeddedFont>
    <p:embeddedFont>
      <p:font typeface="Lato Bold Italics" charset="1" panose="020F0502020204030203"/>
      <p:regular r:id="rId15"/>
    </p:embeddedFont>
    <p:embeddedFont>
      <p:font typeface="Pluma" charset="1" panose="00000000000000000000"/>
      <p:regular r:id="rId16"/>
    </p:embeddedFont>
    <p:embeddedFont>
      <p:font typeface="Pluma Bold" charset="1" panose="00000000000000000000"/>
      <p:regular r:id="rId17"/>
    </p:embeddedFont>
    <p:embeddedFont>
      <p:font typeface="Raleway" charset="1" panose="020B0503030101060003"/>
      <p:regular r:id="rId18"/>
    </p:embeddedFont>
    <p:embeddedFont>
      <p:font typeface="Raleway Bold" charset="1" panose="020B0803030101060003"/>
      <p:regular r:id="rId19"/>
    </p:embeddedFont>
    <p:embeddedFont>
      <p:font typeface="Raleway Thin" charset="1" panose="020B0203030101060003"/>
      <p:regular r:id="rId20"/>
    </p:embeddedFont>
    <p:embeddedFont>
      <p:font typeface="Raleway Heavy" charset="1" panose="020B0003030101060003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  <p:embeddedFont>
      <p:font typeface="Open Sans" charset="1" panose="020B0606030504020204"/>
      <p:regular r:id="rId34"/>
    </p:embeddedFont>
    <p:embeddedFont>
      <p:font typeface="Open Sans Bold" charset="1" panose="020B0806030504020204"/>
      <p:regular r:id="rId35"/>
    </p:embeddedFont>
    <p:embeddedFont>
      <p:font typeface="Open Sans Italics" charset="1" panose="020B0606030504020204"/>
      <p:regular r:id="rId36"/>
    </p:embeddedFont>
    <p:embeddedFont>
      <p:font typeface="Open Sans Bold Italics" charset="1" panose="020B0806030504020204"/>
      <p:regular r:id="rId37"/>
    </p:embeddedFont>
    <p:embeddedFont>
      <p:font typeface="Open Sans Light" charset="1" panose="020B0306030504020204"/>
      <p:regular r:id="rId38"/>
    </p:embeddedFont>
    <p:embeddedFont>
      <p:font typeface="Open Sans Light Italics" charset="1" panose="020B0306030504020204"/>
      <p:regular r:id="rId39"/>
    </p:embeddedFont>
    <p:embeddedFont>
      <p:font typeface="Open Sans Ultra-Bold" charset="1" panose="00000000000000000000"/>
      <p:regular r:id="rId40"/>
    </p:embeddedFont>
    <p:embeddedFont>
      <p:font typeface="Open Sans Ultra-Bold Italics" charset="1" panose="00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9562" y="461573"/>
            <a:ext cx="17408877" cy="9363855"/>
            <a:chOff x="0" y="0"/>
            <a:chExt cx="4585054" cy="2466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5054" cy="2466200"/>
            </a:xfrm>
            <a:custGeom>
              <a:avLst/>
              <a:gdLst/>
              <a:ahLst/>
              <a:cxnLst/>
              <a:rect r="r" b="b" t="t" l="l"/>
              <a:pathLst>
                <a:path h="2466200" w="4585054">
                  <a:moveTo>
                    <a:pt x="0" y="0"/>
                  </a:moveTo>
                  <a:lnTo>
                    <a:pt x="4585054" y="0"/>
                  </a:lnTo>
                  <a:lnTo>
                    <a:pt x="4585054" y="2466200"/>
                  </a:lnTo>
                  <a:lnTo>
                    <a:pt x="0" y="2466200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20104" y="2416626"/>
            <a:ext cx="4937860" cy="7408802"/>
            <a:chOff x="0" y="0"/>
            <a:chExt cx="1300506" cy="1951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506" cy="1951289"/>
            </a:xfrm>
            <a:custGeom>
              <a:avLst/>
              <a:gdLst/>
              <a:ahLst/>
              <a:cxnLst/>
              <a:rect r="r" b="b" t="t" l="l"/>
              <a:pathLst>
                <a:path h="1951289" w="1300506">
                  <a:moveTo>
                    <a:pt x="0" y="0"/>
                  </a:moveTo>
                  <a:lnTo>
                    <a:pt x="1300506" y="0"/>
                  </a:lnTo>
                  <a:lnTo>
                    <a:pt x="1300506" y="1951289"/>
                  </a:lnTo>
                  <a:lnTo>
                    <a:pt x="0" y="1951289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20104" y="461573"/>
            <a:ext cx="4928335" cy="7408802"/>
            <a:chOff x="0" y="0"/>
            <a:chExt cx="1297998" cy="19512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7998" cy="1951289"/>
            </a:xfrm>
            <a:custGeom>
              <a:avLst/>
              <a:gdLst/>
              <a:ahLst/>
              <a:cxnLst/>
              <a:rect r="r" b="b" t="t" l="l"/>
              <a:pathLst>
                <a:path h="1951289" w="1297998">
                  <a:moveTo>
                    <a:pt x="0" y="0"/>
                  </a:moveTo>
                  <a:lnTo>
                    <a:pt x="1297998" y="0"/>
                  </a:lnTo>
                  <a:lnTo>
                    <a:pt x="1297998" y="1951289"/>
                  </a:lnTo>
                  <a:lnTo>
                    <a:pt x="0" y="1951289"/>
                  </a:lnTo>
                  <a:close/>
                </a:path>
              </a:pathLst>
            </a:custGeom>
            <a:solidFill>
              <a:srgbClr val="FFCD78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384271" y="1725306"/>
            <a:ext cx="2464167" cy="2464167"/>
          </a:xfrm>
          <a:custGeom>
            <a:avLst/>
            <a:gdLst/>
            <a:ahLst/>
            <a:cxnLst/>
            <a:rect r="r" b="b" t="t" l="l"/>
            <a:pathLst>
              <a:path h="2464167" w="2464167">
                <a:moveTo>
                  <a:pt x="0" y="0"/>
                </a:moveTo>
                <a:lnTo>
                  <a:pt x="2464167" y="0"/>
                </a:lnTo>
                <a:lnTo>
                  <a:pt x="2464167" y="2464168"/>
                </a:lnTo>
                <a:lnTo>
                  <a:pt x="0" y="246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929629" y="461573"/>
            <a:ext cx="2464167" cy="3704401"/>
            <a:chOff x="0" y="0"/>
            <a:chExt cx="422402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2402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24020">
                  <a:moveTo>
                    <a:pt x="4224020" y="6350000"/>
                  </a:moveTo>
                  <a:lnTo>
                    <a:pt x="2441575" y="6350000"/>
                  </a:lnTo>
                  <a:cubicBezTo>
                    <a:pt x="1093089" y="6350000"/>
                    <a:pt x="0" y="5256911"/>
                    <a:pt x="0" y="3908425"/>
                  </a:cubicBezTo>
                  <a:lnTo>
                    <a:pt x="0" y="0"/>
                  </a:lnTo>
                  <a:lnTo>
                    <a:pt x="1782445" y="0"/>
                  </a:lnTo>
                  <a:cubicBezTo>
                    <a:pt x="3130931" y="0"/>
                    <a:pt x="4224020" y="1093089"/>
                    <a:pt x="4224020" y="2441575"/>
                  </a:cubicBezTo>
                  <a:lnTo>
                    <a:pt x="4224020" y="6350000"/>
                  </a:lnTo>
                  <a:close/>
                </a:path>
              </a:pathLst>
            </a:custGeom>
            <a:solidFill>
              <a:srgbClr val="F05335"/>
            </a:solidFill>
            <a:ln w="19050">
              <a:solidFill>
                <a:srgbClr val="000000"/>
              </a:solidFill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929629" y="4165973"/>
            <a:ext cx="2464167" cy="2464167"/>
          </a:xfrm>
          <a:custGeom>
            <a:avLst/>
            <a:gdLst/>
            <a:ahLst/>
            <a:cxnLst/>
            <a:rect r="r" b="b" t="t" l="l"/>
            <a:pathLst>
              <a:path h="2464167" w="2464167">
                <a:moveTo>
                  <a:pt x="0" y="0"/>
                </a:moveTo>
                <a:lnTo>
                  <a:pt x="2464167" y="0"/>
                </a:lnTo>
                <a:lnTo>
                  <a:pt x="2464167" y="2464168"/>
                </a:lnTo>
                <a:lnTo>
                  <a:pt x="0" y="246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384271" y="4165973"/>
            <a:ext cx="2464167" cy="3704401"/>
            <a:chOff x="0" y="0"/>
            <a:chExt cx="422402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2402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24020">
                  <a:moveTo>
                    <a:pt x="4224020" y="6350000"/>
                  </a:moveTo>
                  <a:lnTo>
                    <a:pt x="2441575" y="6350000"/>
                  </a:lnTo>
                  <a:cubicBezTo>
                    <a:pt x="1093089" y="6350000"/>
                    <a:pt x="0" y="5256911"/>
                    <a:pt x="0" y="3908425"/>
                  </a:cubicBezTo>
                  <a:lnTo>
                    <a:pt x="0" y="0"/>
                  </a:lnTo>
                  <a:lnTo>
                    <a:pt x="1782445" y="0"/>
                  </a:lnTo>
                  <a:cubicBezTo>
                    <a:pt x="3130931" y="0"/>
                    <a:pt x="4224020" y="1093089"/>
                    <a:pt x="4224020" y="2441575"/>
                  </a:cubicBezTo>
                  <a:lnTo>
                    <a:pt x="4224020" y="6350000"/>
                  </a:lnTo>
                  <a:close/>
                </a:path>
              </a:pathLst>
            </a:custGeom>
            <a:solidFill>
              <a:srgbClr val="F05335"/>
            </a:solidFill>
            <a:ln w="1905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4046266"/>
            <a:ext cx="10197130" cy="184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72"/>
              </a:lnSpc>
            </a:pPr>
            <a:r>
              <a:rPr lang="en-US" sz="12975" spc="-389">
                <a:solidFill>
                  <a:srgbClr val="191919"/>
                </a:solidFill>
                <a:latin typeface="Open Sauce Bold"/>
              </a:rPr>
              <a:t>Kimzee Food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303823"/>
            <a:ext cx="691661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05335"/>
                </a:solidFill>
                <a:latin typeface="Open Sauce Bold"/>
              </a:rPr>
              <a:t>Presented by: Debadrita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667237"/>
            <a:ext cx="18288000" cy="7300332"/>
          </a:xfrm>
          <a:custGeom>
            <a:avLst/>
            <a:gdLst/>
            <a:ahLst/>
            <a:cxnLst/>
            <a:rect r="r" b="b" t="t" l="l"/>
            <a:pathLst>
              <a:path h="7300332" w="18288000">
                <a:moveTo>
                  <a:pt x="0" y="0"/>
                </a:moveTo>
                <a:lnTo>
                  <a:pt x="18288000" y="0"/>
                </a:lnTo>
                <a:lnTo>
                  <a:pt x="18288000" y="7300332"/>
                </a:lnTo>
                <a:lnTo>
                  <a:pt x="0" y="7300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46" r="-1652" b="-1892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19901"/>
            <a:ext cx="18288000" cy="8826185"/>
          </a:xfrm>
          <a:custGeom>
            <a:avLst/>
            <a:gdLst/>
            <a:ahLst/>
            <a:cxnLst/>
            <a:rect r="r" b="b" t="t" l="l"/>
            <a:pathLst>
              <a:path h="8826185" w="18288000">
                <a:moveTo>
                  <a:pt x="0" y="0"/>
                </a:moveTo>
                <a:lnTo>
                  <a:pt x="18288000" y="0"/>
                </a:lnTo>
                <a:lnTo>
                  <a:pt x="18288000" y="8826184"/>
                </a:lnTo>
                <a:lnTo>
                  <a:pt x="0" y="882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11" t="-12493" r="-1447" b="-8495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06541"/>
            <a:ext cx="18288000" cy="8546679"/>
          </a:xfrm>
          <a:custGeom>
            <a:avLst/>
            <a:gdLst/>
            <a:ahLst/>
            <a:cxnLst/>
            <a:rect r="r" b="b" t="t" l="l"/>
            <a:pathLst>
              <a:path h="8546679" w="18288000">
                <a:moveTo>
                  <a:pt x="0" y="0"/>
                </a:moveTo>
                <a:lnTo>
                  <a:pt x="18288000" y="0"/>
                </a:lnTo>
                <a:lnTo>
                  <a:pt x="18288000" y="8546678"/>
                </a:lnTo>
                <a:lnTo>
                  <a:pt x="0" y="8546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1" t="-12238" r="-1429" b="-11218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51481"/>
            <a:ext cx="18288000" cy="8984039"/>
          </a:xfrm>
          <a:custGeom>
            <a:avLst/>
            <a:gdLst/>
            <a:ahLst/>
            <a:cxnLst/>
            <a:rect r="r" b="b" t="t" l="l"/>
            <a:pathLst>
              <a:path h="8984039" w="18288000">
                <a:moveTo>
                  <a:pt x="0" y="0"/>
                </a:moveTo>
                <a:lnTo>
                  <a:pt x="18288000" y="0"/>
                </a:lnTo>
                <a:lnTo>
                  <a:pt x="18288000" y="8984038"/>
                </a:lnTo>
                <a:lnTo>
                  <a:pt x="0" y="8984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52" r="-1652" b="-5285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94653"/>
            <a:ext cx="18288000" cy="8897695"/>
          </a:xfrm>
          <a:custGeom>
            <a:avLst/>
            <a:gdLst/>
            <a:ahLst/>
            <a:cxnLst/>
            <a:rect r="r" b="b" t="t" l="l"/>
            <a:pathLst>
              <a:path h="8897695" w="18288000">
                <a:moveTo>
                  <a:pt x="0" y="0"/>
                </a:moveTo>
                <a:lnTo>
                  <a:pt x="18288000" y="0"/>
                </a:lnTo>
                <a:lnTo>
                  <a:pt x="18288000" y="8897694"/>
                </a:lnTo>
                <a:lnTo>
                  <a:pt x="0" y="8897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44" r="-1652" b="-582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5223" y="785277"/>
            <a:ext cx="7638777" cy="8716447"/>
          </a:xfrm>
          <a:custGeom>
            <a:avLst/>
            <a:gdLst/>
            <a:ahLst/>
            <a:cxnLst/>
            <a:rect r="r" b="b" t="t" l="l"/>
            <a:pathLst>
              <a:path h="8716447" w="7638777">
                <a:moveTo>
                  <a:pt x="0" y="0"/>
                </a:moveTo>
                <a:lnTo>
                  <a:pt x="7638777" y="0"/>
                </a:lnTo>
                <a:lnTo>
                  <a:pt x="7638777" y="8716446"/>
                </a:lnTo>
                <a:lnTo>
                  <a:pt x="0" y="8716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82024" y="3500823"/>
            <a:ext cx="5969343" cy="342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89"/>
              </a:lnSpc>
              <a:spcBef>
                <a:spcPct val="0"/>
              </a:spcBef>
            </a:pPr>
            <a:r>
              <a:rPr lang="en-US" sz="14871">
                <a:solidFill>
                  <a:srgbClr val="B8317D"/>
                </a:solidFill>
                <a:latin typeface="Plum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949830"/>
            <a:ext cx="9138930" cy="7285655"/>
          </a:xfrm>
          <a:custGeom>
            <a:avLst/>
            <a:gdLst/>
            <a:ahLst/>
            <a:cxnLst/>
            <a:rect r="r" b="b" t="t" l="l"/>
            <a:pathLst>
              <a:path h="7285655" w="9138930">
                <a:moveTo>
                  <a:pt x="0" y="0"/>
                </a:moveTo>
                <a:lnTo>
                  <a:pt x="9138930" y="0"/>
                </a:lnTo>
                <a:lnTo>
                  <a:pt x="9138930" y="7285654"/>
                </a:lnTo>
                <a:lnTo>
                  <a:pt x="0" y="7285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159" t="-12956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-551976"/>
            <a:ext cx="5790252" cy="57902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387B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85240" y="1114425"/>
            <a:ext cx="4277171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F5F5F5"/>
                </a:solidFill>
                <a:latin typeface="Abril Fatface"/>
              </a:rPr>
              <a:t>Product</a:t>
            </a:r>
          </a:p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F5F5F5"/>
                </a:solidFill>
                <a:latin typeface="Abril Fatface"/>
              </a:rPr>
              <a:t>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1764" y="5348537"/>
            <a:ext cx="8292236" cy="460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9"/>
              </a:lnSpc>
            </a:pPr>
            <a:r>
              <a:rPr lang="en-US" sz="3292">
                <a:solidFill>
                  <a:srgbClr val="575757"/>
                </a:solidFill>
                <a:latin typeface="Lato"/>
              </a:rPr>
              <a:t>Who does not like cooking and want to save time.KimzeeFood is a meal ordering platform that provides monthly meal subscription plans unlike instant food ordering platforms our product provides customiable monthly meal subscription plans curated according to the users need.</a:t>
            </a:r>
          </a:p>
          <a:p>
            <a:pPr>
              <a:lnSpc>
                <a:spcPts val="460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8242594" y="2135482"/>
            <a:ext cx="1802811" cy="18028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9C9D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9562" y="461573"/>
            <a:ext cx="17408877" cy="9363855"/>
            <a:chOff x="0" y="0"/>
            <a:chExt cx="4585054" cy="2466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5054" cy="2466200"/>
            </a:xfrm>
            <a:custGeom>
              <a:avLst/>
              <a:gdLst/>
              <a:ahLst/>
              <a:cxnLst/>
              <a:rect r="r" b="b" t="t" l="l"/>
              <a:pathLst>
                <a:path h="2466200" w="4585054">
                  <a:moveTo>
                    <a:pt x="0" y="0"/>
                  </a:moveTo>
                  <a:lnTo>
                    <a:pt x="4585054" y="0"/>
                  </a:lnTo>
                  <a:lnTo>
                    <a:pt x="4585054" y="2466200"/>
                  </a:lnTo>
                  <a:lnTo>
                    <a:pt x="0" y="2466200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8231143" cy="8229600"/>
            <a:chOff x="0" y="0"/>
            <a:chExt cx="2167873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787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67873">
                  <a:moveTo>
                    <a:pt x="0" y="0"/>
                  </a:moveTo>
                  <a:lnTo>
                    <a:pt x="2167873" y="0"/>
                  </a:lnTo>
                  <a:lnTo>
                    <a:pt x="216787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05335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55169" y="993060"/>
            <a:ext cx="8167075" cy="4392866"/>
            <a:chOff x="0" y="0"/>
            <a:chExt cx="10889433" cy="585715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0889433" cy="3194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236"/>
                </a:lnSpc>
              </a:pPr>
              <a:r>
                <a:rPr lang="en-US" sz="8396" spc="-251">
                  <a:solidFill>
                    <a:srgbClr val="191919"/>
                  </a:solidFill>
                  <a:latin typeface="Open Sauce Bold"/>
                </a:rPr>
                <a:t>KminzeeFood</a:t>
              </a:r>
            </a:p>
            <a:p>
              <a:pPr algn="l" marL="0" indent="0" lvl="0">
                <a:lnSpc>
                  <a:spcPts val="9236"/>
                </a:lnSpc>
                <a:spcBef>
                  <a:spcPct val="0"/>
                </a:spcBef>
              </a:pPr>
              <a:r>
                <a:rPr lang="en-US" sz="8396" spc="-251">
                  <a:solidFill>
                    <a:srgbClr val="191919"/>
                  </a:solidFill>
                  <a:latin typeface="Open Sauce Bold"/>
                </a:rPr>
                <a:t>User Personas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068405"/>
              <a:ext cx="10889433" cy="1788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3"/>
                </a:lnSpc>
                <a:spcBef>
                  <a:spcPct val="0"/>
                </a:spcBef>
              </a:pPr>
              <a:r>
                <a:rPr lang="en-US" sz="2623" u="none">
                  <a:solidFill>
                    <a:srgbClr val="191919"/>
                  </a:solidFill>
                  <a:latin typeface="Open Sauce"/>
                </a:rPr>
                <a:t>Learn about what matters to our users and how they can have a better experience using our platform.</a:t>
              </a: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28700" y="5143500"/>
            <a:ext cx="8231143" cy="4115572"/>
            <a:chOff x="0" y="0"/>
            <a:chExt cx="6662420" cy="33312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6242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66242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2"/>
              <a:stretch>
                <a:fillRect l="0" t="-3500" r="0" b="-29749"/>
              </a:stretch>
            </a:blipFill>
            <a:ln w="1905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-10800000">
            <a:off x="1028700" y="1027928"/>
            <a:ext cx="8231143" cy="4115572"/>
            <a:chOff x="0" y="0"/>
            <a:chExt cx="6662420" cy="33312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6242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66242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cubicBezTo>
                    <a:pt x="5171440" y="0"/>
                    <a:pt x="6662420" y="1490980"/>
                    <a:pt x="6662420" y="333121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CD78"/>
            </a:solidFill>
            <a:ln w="1905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9562" y="461573"/>
            <a:ext cx="17408877" cy="9363855"/>
            <a:chOff x="0" y="0"/>
            <a:chExt cx="4585054" cy="2466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5054" cy="2466200"/>
            </a:xfrm>
            <a:custGeom>
              <a:avLst/>
              <a:gdLst/>
              <a:ahLst/>
              <a:cxnLst/>
              <a:rect r="r" b="b" t="t" l="l"/>
              <a:pathLst>
                <a:path h="2466200" w="4585054">
                  <a:moveTo>
                    <a:pt x="0" y="0"/>
                  </a:moveTo>
                  <a:lnTo>
                    <a:pt x="4585054" y="0"/>
                  </a:lnTo>
                  <a:lnTo>
                    <a:pt x="4585054" y="2466200"/>
                  </a:lnTo>
                  <a:lnTo>
                    <a:pt x="0" y="2466200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5037989"/>
          <a:ext cx="5687874" cy="4220311"/>
        </p:xfrm>
        <a:graphic>
          <a:graphicData uri="http://schemas.openxmlformats.org/drawingml/2006/table">
            <a:tbl>
              <a:tblPr/>
              <a:tblGrid>
                <a:gridCol w="2843937"/>
                <a:gridCol w="2843937"/>
              </a:tblGrid>
              <a:tr h="8401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 Bold"/>
                        </a:rPr>
                        <a:t>Dev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01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24 years old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01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Occupation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Designer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01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Bangalore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595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Income Range: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Rs. 8 LPA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7017265" y="1028700"/>
            <a:ext cx="4961989" cy="4009289"/>
            <a:chOff x="0" y="0"/>
            <a:chExt cx="1306861" cy="10559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6861" cy="1055944"/>
            </a:xfrm>
            <a:custGeom>
              <a:avLst/>
              <a:gdLst/>
              <a:ahLst/>
              <a:cxnLst/>
              <a:rect r="r" b="b" t="t" l="l"/>
              <a:pathLst>
                <a:path h="1055944" w="1306861">
                  <a:moveTo>
                    <a:pt x="0" y="0"/>
                  </a:moveTo>
                  <a:lnTo>
                    <a:pt x="1306861" y="0"/>
                  </a:lnTo>
                  <a:lnTo>
                    <a:pt x="1306861" y="1055944"/>
                  </a:lnTo>
                  <a:lnTo>
                    <a:pt x="0" y="1055944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About the User</a:t>
              </a:r>
            </a:p>
            <a:p>
              <a:pPr>
                <a:lnSpc>
                  <a:spcPts val="2399"/>
                </a:lnSpc>
              </a:pPr>
            </a:p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Dev is a confident full-time designer who likes to stay on top of his customers' needs. During his free time, he engages in some side hustles and recreational activities.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2845" y="1028700"/>
            <a:ext cx="4986455" cy="4009289"/>
            <a:chOff x="0" y="0"/>
            <a:chExt cx="1313305" cy="10559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3305" cy="1055944"/>
            </a:xfrm>
            <a:custGeom>
              <a:avLst/>
              <a:gdLst/>
              <a:ahLst/>
              <a:cxnLst/>
              <a:rect r="r" b="b" t="t" l="l"/>
              <a:pathLst>
                <a:path h="1055944" w="1313305">
                  <a:moveTo>
                    <a:pt x="0" y="0"/>
                  </a:moveTo>
                  <a:lnTo>
                    <a:pt x="1313305" y="0"/>
                  </a:lnTo>
                  <a:lnTo>
                    <a:pt x="1313305" y="1055944"/>
                  </a:lnTo>
                  <a:lnTo>
                    <a:pt x="0" y="1055944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Problems</a:t>
              </a:r>
            </a:p>
            <a:p>
              <a:pPr>
                <a:lnSpc>
                  <a:spcPts val="2399"/>
                </a:lnSpc>
              </a:pP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Find it hard to take out time for weekly/monthly grocery shopping</a:t>
              </a: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Don't like cooking and not want to spend on what he doesn't like to do instead spend that on recreational activities.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17265" y="5318554"/>
            <a:ext cx="4961989" cy="3939746"/>
            <a:chOff x="0" y="0"/>
            <a:chExt cx="1306861" cy="10376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6861" cy="1037629"/>
            </a:xfrm>
            <a:custGeom>
              <a:avLst/>
              <a:gdLst/>
              <a:ahLst/>
              <a:cxnLst/>
              <a:rect r="r" b="b" t="t" l="l"/>
              <a:pathLst>
                <a:path h="1037629" w="1306861">
                  <a:moveTo>
                    <a:pt x="0" y="0"/>
                  </a:moveTo>
                  <a:lnTo>
                    <a:pt x="1306861" y="0"/>
                  </a:lnTo>
                  <a:lnTo>
                    <a:pt x="1306861" y="1037629"/>
                  </a:lnTo>
                  <a:lnTo>
                    <a:pt x="0" y="1037629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Personality</a:t>
              </a:r>
            </a:p>
            <a:p>
              <a:pPr>
                <a:lnSpc>
                  <a:spcPts val="2399"/>
                </a:lnSpc>
              </a:pP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Imaginative</a:t>
              </a: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Enthusiastic</a:t>
              </a: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Social</a:t>
              </a: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Flexible</a:t>
              </a: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Self discipline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72845" y="5318554"/>
            <a:ext cx="4986455" cy="3939746"/>
            <a:chOff x="0" y="0"/>
            <a:chExt cx="1313305" cy="10376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3305" cy="1037629"/>
            </a:xfrm>
            <a:custGeom>
              <a:avLst/>
              <a:gdLst/>
              <a:ahLst/>
              <a:cxnLst/>
              <a:rect r="r" b="b" t="t" l="l"/>
              <a:pathLst>
                <a:path h="1037629" w="1313305">
                  <a:moveTo>
                    <a:pt x="0" y="0"/>
                  </a:moveTo>
                  <a:lnTo>
                    <a:pt x="1313305" y="0"/>
                  </a:lnTo>
                  <a:lnTo>
                    <a:pt x="1313305" y="1037629"/>
                  </a:lnTo>
                  <a:lnTo>
                    <a:pt x="0" y="1037629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Goals and Needs</a:t>
              </a:r>
            </a:p>
            <a:p>
              <a:pPr>
                <a:lnSpc>
                  <a:spcPts val="2399"/>
                </a:lnSpc>
              </a:pP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To widen his creative repertoire</a:t>
              </a:r>
            </a:p>
            <a:p>
              <a:pPr>
                <a:lnSpc>
                  <a:spcPts val="2399"/>
                </a:lnSpc>
              </a:pP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To provide relevant and engaging designs for his customers </a:t>
              </a:r>
            </a:p>
            <a:p>
              <a:pPr>
                <a:lnSpc>
                  <a:spcPts val="23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1027928"/>
            <a:ext cx="5693290" cy="3704401"/>
            <a:chOff x="0" y="0"/>
            <a:chExt cx="1499467" cy="9756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99467" cy="975645"/>
            </a:xfrm>
            <a:custGeom>
              <a:avLst/>
              <a:gdLst/>
              <a:ahLst/>
              <a:cxnLst/>
              <a:rect r="r" b="b" t="t" l="l"/>
              <a:pathLst>
                <a:path h="975645" w="1499467">
                  <a:moveTo>
                    <a:pt x="0" y="0"/>
                  </a:moveTo>
                  <a:lnTo>
                    <a:pt x="1499467" y="0"/>
                  </a:lnTo>
                  <a:lnTo>
                    <a:pt x="1499467" y="975645"/>
                  </a:lnTo>
                  <a:lnTo>
                    <a:pt x="0" y="975645"/>
                  </a:lnTo>
                  <a:close/>
                </a:path>
              </a:pathLst>
            </a:custGeom>
            <a:solidFill>
              <a:srgbClr val="F05335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28700" y="1028700"/>
            <a:ext cx="5693290" cy="3707156"/>
            <a:chOff x="0" y="0"/>
            <a:chExt cx="3272790" cy="21310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72790" cy="2131060"/>
            </a:xfrm>
            <a:custGeom>
              <a:avLst/>
              <a:gdLst/>
              <a:ahLst/>
              <a:cxnLst/>
              <a:rect r="r" b="b" t="t" l="l"/>
              <a:pathLst>
                <a:path h="2131060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505460"/>
                  </a:lnTo>
                  <a:lnTo>
                    <a:pt x="3272790" y="2131060"/>
                  </a:lnTo>
                  <a:lnTo>
                    <a:pt x="3272790" y="2131060"/>
                  </a:lnTo>
                  <a:lnTo>
                    <a:pt x="0" y="2131060"/>
                  </a:lnTo>
                  <a:lnTo>
                    <a:pt x="0" y="21310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57" r="0" b="-1157"/>
              </a:stretch>
            </a:blipFill>
            <a:ln w="1905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9562" y="461573"/>
            <a:ext cx="17408877" cy="9363855"/>
            <a:chOff x="0" y="0"/>
            <a:chExt cx="4585054" cy="2466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5054" cy="2466200"/>
            </a:xfrm>
            <a:custGeom>
              <a:avLst/>
              <a:gdLst/>
              <a:ahLst/>
              <a:cxnLst/>
              <a:rect r="r" b="b" t="t" l="l"/>
              <a:pathLst>
                <a:path h="2466200" w="4585054">
                  <a:moveTo>
                    <a:pt x="0" y="0"/>
                  </a:moveTo>
                  <a:lnTo>
                    <a:pt x="4585054" y="0"/>
                  </a:lnTo>
                  <a:lnTo>
                    <a:pt x="4585054" y="2466200"/>
                  </a:lnTo>
                  <a:lnTo>
                    <a:pt x="0" y="2466200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5037989"/>
          <a:ext cx="5687874" cy="4336209"/>
        </p:xfrm>
        <a:graphic>
          <a:graphicData uri="http://schemas.openxmlformats.org/drawingml/2006/table">
            <a:tbl>
              <a:tblPr/>
              <a:tblGrid>
                <a:gridCol w="2843937"/>
                <a:gridCol w="2843937"/>
              </a:tblGrid>
              <a:tr h="8400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 Bold"/>
                        </a:rPr>
                        <a:t>Sakshi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00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19 years old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00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Occupation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00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Delhi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58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Income Range: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Pocket money of Rs. 12k/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7017265" y="1028700"/>
            <a:ext cx="4961989" cy="4009289"/>
            <a:chOff x="0" y="0"/>
            <a:chExt cx="1306861" cy="10559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6861" cy="1055944"/>
            </a:xfrm>
            <a:custGeom>
              <a:avLst/>
              <a:gdLst/>
              <a:ahLst/>
              <a:cxnLst/>
              <a:rect r="r" b="b" t="t" l="l"/>
              <a:pathLst>
                <a:path h="1055944" w="1306861">
                  <a:moveTo>
                    <a:pt x="0" y="0"/>
                  </a:moveTo>
                  <a:lnTo>
                    <a:pt x="1306861" y="0"/>
                  </a:lnTo>
                  <a:lnTo>
                    <a:pt x="1306861" y="1055944"/>
                  </a:lnTo>
                  <a:lnTo>
                    <a:pt x="0" y="1055944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About the User</a:t>
              </a:r>
            </a:p>
            <a:p>
              <a:pPr>
                <a:lnSpc>
                  <a:spcPts val="2399"/>
                </a:lnSpc>
              </a:pPr>
            </a:p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Sakshi is a full-time student who likes to stay on top of her studies. She aims to grow her subject skills and in her carrier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2845" y="1028700"/>
            <a:ext cx="4986455" cy="4009289"/>
            <a:chOff x="0" y="0"/>
            <a:chExt cx="1313305" cy="10559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3305" cy="1055944"/>
            </a:xfrm>
            <a:custGeom>
              <a:avLst/>
              <a:gdLst/>
              <a:ahLst/>
              <a:cxnLst/>
              <a:rect r="r" b="b" t="t" l="l"/>
              <a:pathLst>
                <a:path h="1055944" w="1313305">
                  <a:moveTo>
                    <a:pt x="0" y="0"/>
                  </a:moveTo>
                  <a:lnTo>
                    <a:pt x="1313305" y="0"/>
                  </a:lnTo>
                  <a:lnTo>
                    <a:pt x="1313305" y="1055944"/>
                  </a:lnTo>
                  <a:lnTo>
                    <a:pt x="0" y="1055944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Problems</a:t>
              </a:r>
            </a:p>
            <a:p>
              <a:pPr>
                <a:lnSpc>
                  <a:spcPts val="2399"/>
                </a:lnSpc>
              </a:pP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Cooking for herself takes up significant amount of her time, which she can use to focus on her studies. </a:t>
              </a: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Ordering out frequently is expensive for her student budget.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17265" y="5318554"/>
            <a:ext cx="4961989" cy="3939746"/>
            <a:chOff x="0" y="0"/>
            <a:chExt cx="1306861" cy="10376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6861" cy="1037629"/>
            </a:xfrm>
            <a:custGeom>
              <a:avLst/>
              <a:gdLst/>
              <a:ahLst/>
              <a:cxnLst/>
              <a:rect r="r" b="b" t="t" l="l"/>
              <a:pathLst>
                <a:path h="1037629" w="1306861">
                  <a:moveTo>
                    <a:pt x="0" y="0"/>
                  </a:moveTo>
                  <a:lnTo>
                    <a:pt x="1306861" y="0"/>
                  </a:lnTo>
                  <a:lnTo>
                    <a:pt x="1306861" y="1037629"/>
                  </a:lnTo>
                  <a:lnTo>
                    <a:pt x="0" y="1037629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Personality</a:t>
              </a:r>
            </a:p>
            <a:p>
              <a:pPr>
                <a:lnSpc>
                  <a:spcPts val="2399"/>
                </a:lnSpc>
              </a:pP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Hardworking</a:t>
              </a: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Carrier oriented</a:t>
              </a: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Health consicious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72845" y="5318554"/>
            <a:ext cx="4986455" cy="3939746"/>
            <a:chOff x="0" y="0"/>
            <a:chExt cx="1313305" cy="10376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3305" cy="1037629"/>
            </a:xfrm>
            <a:custGeom>
              <a:avLst/>
              <a:gdLst/>
              <a:ahLst/>
              <a:cxnLst/>
              <a:rect r="r" b="b" t="t" l="l"/>
              <a:pathLst>
                <a:path h="1037629" w="1313305">
                  <a:moveTo>
                    <a:pt x="0" y="0"/>
                  </a:moveTo>
                  <a:lnTo>
                    <a:pt x="1313305" y="0"/>
                  </a:lnTo>
                  <a:lnTo>
                    <a:pt x="1313305" y="1037629"/>
                  </a:lnTo>
                  <a:lnTo>
                    <a:pt x="0" y="1037629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Goals and Needs</a:t>
              </a:r>
            </a:p>
            <a:p>
              <a:pPr>
                <a:lnSpc>
                  <a:spcPts val="2399"/>
                </a:lnSpc>
              </a:pP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Cheap monthly meal plans.</a:t>
              </a: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she doesn't have to cook and focus her saved up time on other self building activities. </a:t>
              </a:r>
            </a:p>
            <a:p>
              <a:pPr>
                <a:lnSpc>
                  <a:spcPts val="2399"/>
                </a:lnSpc>
              </a:pPr>
            </a:p>
            <a:p>
              <a:pPr>
                <a:lnSpc>
                  <a:spcPts val="23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1027928"/>
            <a:ext cx="5693290" cy="3704401"/>
            <a:chOff x="0" y="0"/>
            <a:chExt cx="1499467" cy="9756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99467" cy="975645"/>
            </a:xfrm>
            <a:custGeom>
              <a:avLst/>
              <a:gdLst/>
              <a:ahLst/>
              <a:cxnLst/>
              <a:rect r="r" b="b" t="t" l="l"/>
              <a:pathLst>
                <a:path h="975645" w="1499467">
                  <a:moveTo>
                    <a:pt x="0" y="0"/>
                  </a:moveTo>
                  <a:lnTo>
                    <a:pt x="1499467" y="0"/>
                  </a:lnTo>
                  <a:lnTo>
                    <a:pt x="1499467" y="975645"/>
                  </a:lnTo>
                  <a:lnTo>
                    <a:pt x="0" y="975645"/>
                  </a:lnTo>
                  <a:close/>
                </a:path>
              </a:pathLst>
            </a:custGeom>
            <a:solidFill>
              <a:srgbClr val="F05335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28700" y="1028700"/>
            <a:ext cx="5693290" cy="3707156"/>
            <a:chOff x="0" y="0"/>
            <a:chExt cx="3272790" cy="21310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72790" cy="2131060"/>
            </a:xfrm>
            <a:custGeom>
              <a:avLst/>
              <a:gdLst/>
              <a:ahLst/>
              <a:cxnLst/>
              <a:rect r="r" b="b" t="t" l="l"/>
              <a:pathLst>
                <a:path h="2131060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505460"/>
                  </a:lnTo>
                  <a:lnTo>
                    <a:pt x="3272790" y="2131060"/>
                  </a:lnTo>
                  <a:lnTo>
                    <a:pt x="3272790" y="2131060"/>
                  </a:lnTo>
                  <a:lnTo>
                    <a:pt x="0" y="2131060"/>
                  </a:lnTo>
                  <a:lnTo>
                    <a:pt x="0" y="21310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57" r="0" b="-1157"/>
              </a:stretch>
            </a:blipFill>
            <a:ln w="1905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9562" y="461573"/>
            <a:ext cx="17408877" cy="9363855"/>
            <a:chOff x="0" y="0"/>
            <a:chExt cx="4585054" cy="2466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5054" cy="2466200"/>
            </a:xfrm>
            <a:custGeom>
              <a:avLst/>
              <a:gdLst/>
              <a:ahLst/>
              <a:cxnLst/>
              <a:rect r="r" b="b" t="t" l="l"/>
              <a:pathLst>
                <a:path h="2466200" w="4585054">
                  <a:moveTo>
                    <a:pt x="0" y="0"/>
                  </a:moveTo>
                  <a:lnTo>
                    <a:pt x="4585054" y="0"/>
                  </a:lnTo>
                  <a:lnTo>
                    <a:pt x="4585054" y="2466200"/>
                  </a:lnTo>
                  <a:lnTo>
                    <a:pt x="0" y="2466200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5037989"/>
          <a:ext cx="5687874" cy="4336209"/>
        </p:xfrm>
        <a:graphic>
          <a:graphicData uri="http://schemas.openxmlformats.org/drawingml/2006/table">
            <a:tbl>
              <a:tblPr/>
              <a:tblGrid>
                <a:gridCol w="2843937"/>
                <a:gridCol w="2843937"/>
              </a:tblGrid>
              <a:tr h="8400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 Bold"/>
                        </a:rPr>
                        <a:t>Yaashi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00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20 years old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00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Occupation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009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Delhi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58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DF8EC"/>
                          </a:solidFill>
                          <a:latin typeface="Open Sauce Bold"/>
                        </a:rPr>
                        <a:t>Income Range: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533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Open Sauce"/>
                        </a:rPr>
                        <a:t>Pocket money of Rs. 15k/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7017265" y="1028700"/>
            <a:ext cx="4961989" cy="4009289"/>
            <a:chOff x="0" y="0"/>
            <a:chExt cx="1306861" cy="10559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6861" cy="1055944"/>
            </a:xfrm>
            <a:custGeom>
              <a:avLst/>
              <a:gdLst/>
              <a:ahLst/>
              <a:cxnLst/>
              <a:rect r="r" b="b" t="t" l="l"/>
              <a:pathLst>
                <a:path h="1055944" w="1306861">
                  <a:moveTo>
                    <a:pt x="0" y="0"/>
                  </a:moveTo>
                  <a:lnTo>
                    <a:pt x="1306861" y="0"/>
                  </a:lnTo>
                  <a:lnTo>
                    <a:pt x="1306861" y="1055944"/>
                  </a:lnTo>
                  <a:lnTo>
                    <a:pt x="0" y="1055944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About the User</a:t>
              </a:r>
            </a:p>
            <a:p>
              <a:pPr>
                <a:lnSpc>
                  <a:spcPts val="2399"/>
                </a:lnSpc>
              </a:pPr>
            </a:p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Yaashi is a college student staying in off campus housing (Paying guest). she travels 1 hour daily to her college.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2845" y="1028700"/>
            <a:ext cx="4986455" cy="4009289"/>
            <a:chOff x="0" y="0"/>
            <a:chExt cx="1313305" cy="10559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3305" cy="1055944"/>
            </a:xfrm>
            <a:custGeom>
              <a:avLst/>
              <a:gdLst/>
              <a:ahLst/>
              <a:cxnLst/>
              <a:rect r="r" b="b" t="t" l="l"/>
              <a:pathLst>
                <a:path h="1055944" w="1313305">
                  <a:moveTo>
                    <a:pt x="0" y="0"/>
                  </a:moveTo>
                  <a:lnTo>
                    <a:pt x="1313305" y="0"/>
                  </a:lnTo>
                  <a:lnTo>
                    <a:pt x="1313305" y="1055944"/>
                  </a:lnTo>
                  <a:lnTo>
                    <a:pt x="0" y="1055944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Problems</a:t>
              </a:r>
            </a:p>
            <a:p>
              <a:pPr>
                <a:lnSpc>
                  <a:spcPts val="2399"/>
                </a:lnSpc>
              </a:pP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The food provided at her off campus  housing is not good and of low quality. </a:t>
              </a: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She misses her home style food  cooked back at her home.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17265" y="5318554"/>
            <a:ext cx="4961989" cy="3939746"/>
            <a:chOff x="0" y="0"/>
            <a:chExt cx="1306861" cy="10376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6861" cy="1037629"/>
            </a:xfrm>
            <a:custGeom>
              <a:avLst/>
              <a:gdLst/>
              <a:ahLst/>
              <a:cxnLst/>
              <a:rect r="r" b="b" t="t" l="l"/>
              <a:pathLst>
                <a:path h="1037629" w="1306861">
                  <a:moveTo>
                    <a:pt x="0" y="0"/>
                  </a:moveTo>
                  <a:lnTo>
                    <a:pt x="1306861" y="0"/>
                  </a:lnTo>
                  <a:lnTo>
                    <a:pt x="1306861" y="1037629"/>
                  </a:lnTo>
                  <a:lnTo>
                    <a:pt x="0" y="1037629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Personality</a:t>
              </a:r>
            </a:p>
            <a:p>
              <a:pPr>
                <a:lnSpc>
                  <a:spcPts val="2399"/>
                </a:lnSpc>
              </a:pP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Foodie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72845" y="5318554"/>
            <a:ext cx="4986455" cy="3939746"/>
            <a:chOff x="0" y="0"/>
            <a:chExt cx="1313305" cy="10376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3305" cy="1037629"/>
            </a:xfrm>
            <a:custGeom>
              <a:avLst/>
              <a:gdLst/>
              <a:ahLst/>
              <a:cxnLst/>
              <a:rect r="r" b="b" t="t" l="l"/>
              <a:pathLst>
                <a:path h="1037629" w="1313305">
                  <a:moveTo>
                    <a:pt x="0" y="0"/>
                  </a:moveTo>
                  <a:lnTo>
                    <a:pt x="1313305" y="0"/>
                  </a:lnTo>
                  <a:lnTo>
                    <a:pt x="1313305" y="1037629"/>
                  </a:lnTo>
                  <a:lnTo>
                    <a:pt x="0" y="1037629"/>
                  </a:lnTo>
                  <a:close/>
                </a:path>
              </a:pathLst>
            </a:custGeom>
            <a:solidFill>
              <a:srgbClr val="FDF8EC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2399"/>
                </a:lnSpc>
              </a:pPr>
              <a:r>
                <a:rPr lang="en-US" sz="1599">
                  <a:solidFill>
                    <a:srgbClr val="191919"/>
                  </a:solidFill>
                  <a:latin typeface="Open Sauce Bold"/>
                </a:rPr>
                <a:t>Goals and Needs</a:t>
              </a:r>
            </a:p>
            <a:p>
              <a:pPr>
                <a:lnSpc>
                  <a:spcPts val="2399"/>
                </a:lnSpc>
              </a:pP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Home style cooked food delivered at her place of stay .</a:t>
              </a:r>
            </a:p>
            <a:p>
              <a:pPr marL="345439" indent="-172720" lvl="1">
                <a:lnSpc>
                  <a:spcPts val="2399"/>
                </a:lnSpc>
                <a:buFont typeface="Arial"/>
                <a:buChar char="•"/>
              </a:pPr>
              <a:r>
                <a:rPr lang="en-US" sz="1599">
                  <a:solidFill>
                    <a:srgbClr val="191919"/>
                  </a:solidFill>
                  <a:latin typeface="Open Sauce"/>
                </a:rPr>
                <a:t>Good quality food available at affordable prices</a:t>
              </a:r>
              <a:r>
                <a:rPr lang="en-US" sz="1599">
                  <a:solidFill>
                    <a:srgbClr val="191919"/>
                  </a:solidFill>
                  <a:latin typeface="Open Sauce"/>
                </a:rPr>
                <a:t>. </a:t>
              </a:r>
            </a:p>
            <a:p>
              <a:pPr>
                <a:lnSpc>
                  <a:spcPts val="2399"/>
                </a:lnSpc>
              </a:pPr>
            </a:p>
            <a:p>
              <a:pPr>
                <a:lnSpc>
                  <a:spcPts val="23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1027928"/>
            <a:ext cx="5693290" cy="3704401"/>
            <a:chOff x="0" y="0"/>
            <a:chExt cx="1499467" cy="9756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99467" cy="975645"/>
            </a:xfrm>
            <a:custGeom>
              <a:avLst/>
              <a:gdLst/>
              <a:ahLst/>
              <a:cxnLst/>
              <a:rect r="r" b="b" t="t" l="l"/>
              <a:pathLst>
                <a:path h="975645" w="1499467">
                  <a:moveTo>
                    <a:pt x="0" y="0"/>
                  </a:moveTo>
                  <a:lnTo>
                    <a:pt x="1499467" y="0"/>
                  </a:lnTo>
                  <a:lnTo>
                    <a:pt x="1499467" y="975645"/>
                  </a:lnTo>
                  <a:lnTo>
                    <a:pt x="0" y="975645"/>
                  </a:lnTo>
                  <a:close/>
                </a:path>
              </a:pathLst>
            </a:custGeom>
            <a:solidFill>
              <a:srgbClr val="F05335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28700" y="1028700"/>
            <a:ext cx="5693290" cy="3707156"/>
            <a:chOff x="0" y="0"/>
            <a:chExt cx="3272790" cy="21310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72790" cy="2131060"/>
            </a:xfrm>
            <a:custGeom>
              <a:avLst/>
              <a:gdLst/>
              <a:ahLst/>
              <a:cxnLst/>
              <a:rect r="r" b="b" t="t" l="l"/>
              <a:pathLst>
                <a:path h="2131060" w="327279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505460"/>
                  </a:lnTo>
                  <a:lnTo>
                    <a:pt x="3272790" y="2131060"/>
                  </a:lnTo>
                  <a:lnTo>
                    <a:pt x="3272790" y="2131060"/>
                  </a:lnTo>
                  <a:lnTo>
                    <a:pt x="0" y="2131060"/>
                  </a:lnTo>
                  <a:lnTo>
                    <a:pt x="0" y="21310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57" r="0" b="-1157"/>
              </a:stretch>
            </a:blipFill>
            <a:ln w="1905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53" r="0" b="-379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44974" y="3431621"/>
            <a:ext cx="9710335" cy="376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079"/>
              </a:lnSpc>
              <a:spcBef>
                <a:spcPct val="0"/>
              </a:spcBef>
            </a:pPr>
            <a:r>
              <a:rPr lang="en-US" sz="10771">
                <a:solidFill>
                  <a:srgbClr val="FFFCF6"/>
                </a:solidFill>
                <a:latin typeface="Raleway"/>
              </a:rPr>
              <a:t>SNAPSHOTS OF WEBSITE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8541508"/>
          </a:xfrm>
          <a:custGeom>
            <a:avLst/>
            <a:gdLst/>
            <a:ahLst/>
            <a:cxnLst/>
            <a:rect r="r" b="b" t="t" l="l"/>
            <a:pathLst>
              <a:path h="8541508" w="18288000">
                <a:moveTo>
                  <a:pt x="0" y="0"/>
                </a:moveTo>
                <a:lnTo>
                  <a:pt x="18288000" y="0"/>
                </a:lnTo>
                <a:lnTo>
                  <a:pt x="18288000" y="8541508"/>
                </a:lnTo>
                <a:lnTo>
                  <a:pt x="0" y="8541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795" r="-1652" b="-657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3595"/>
            <a:ext cx="18288000" cy="8919810"/>
          </a:xfrm>
          <a:custGeom>
            <a:avLst/>
            <a:gdLst/>
            <a:ahLst/>
            <a:cxnLst/>
            <a:rect r="r" b="b" t="t" l="l"/>
            <a:pathLst>
              <a:path h="8919810" w="18288000">
                <a:moveTo>
                  <a:pt x="0" y="0"/>
                </a:moveTo>
                <a:lnTo>
                  <a:pt x="18288000" y="0"/>
                </a:lnTo>
                <a:lnTo>
                  <a:pt x="18288000" y="8919810"/>
                </a:lnTo>
                <a:lnTo>
                  <a:pt x="0" y="8919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588" r="-1413" b="-531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DAFqrFIGJ7c</dc:identifier>
  <dcterms:modified xsi:type="dcterms:W3CDTF">2011-08-01T06:04:30Z</dcterms:modified>
  <cp:revision>1</cp:revision>
  <dc:title>Orange Yellow Beige Corporate Geometric Profile Overview User Persona User Persona Presentation</dc:title>
</cp:coreProperties>
</file>